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8" r:id="rId2"/>
    <p:sldId id="256" r:id="rId3"/>
    <p:sldId id="260" r:id="rId4"/>
    <p:sldId id="259" r:id="rId5"/>
    <p:sldId id="261" r:id="rId6"/>
    <p:sldId id="271" r:id="rId7"/>
    <p:sldId id="272" r:id="rId8"/>
    <p:sldId id="274" r:id="rId9"/>
    <p:sldId id="262" r:id="rId10"/>
    <p:sldId id="263" r:id="rId11"/>
    <p:sldId id="265" r:id="rId12"/>
    <p:sldId id="270" r:id="rId13"/>
    <p:sldId id="275" r:id="rId14"/>
    <p:sldId id="276" r:id="rId15"/>
    <p:sldId id="273" r:id="rId16"/>
    <p:sldId id="264" r:id="rId17"/>
    <p:sldId id="266" r:id="rId18"/>
    <p:sldId id="269" r:id="rId19"/>
    <p:sldId id="267" r:id="rId20"/>
  </p:sldIdLst>
  <p:sldSz cx="12192000" cy="6858000"/>
  <p:notesSz cx="6858000" cy="9144000"/>
  <p:embeddedFontLst>
    <p:embeddedFont>
      <p:font typeface="G마켓 산스 Bold" panose="02000000000000000000" pitchFamily="2" charset="-128"/>
      <p:bold r:id="rId21"/>
    </p:embeddedFont>
    <p:embeddedFont>
      <p:font typeface="Gmarket Sans Bold" panose="02000000000000000000" pitchFamily="2" charset="-128"/>
      <p:bold r:id="rId22"/>
    </p:embeddedFont>
    <p:embeddedFont>
      <p:font typeface="Hancom MalangMalang Regular" panose="020F0303000000000000" pitchFamily="34" charset="-127"/>
      <p:regular r:id="rId23"/>
    </p:embeddedFont>
    <p:embeddedFont>
      <p:font typeface="KoPubWorldDotum_Pro Bold" pitchFamily="2" charset="-127"/>
      <p:bold r:id="rId24"/>
    </p:embeddedFont>
    <p:embeddedFont>
      <p:font typeface="KOPUBWORLDDOTUM_PRO LIGHT" pitchFamily="2" charset="-127"/>
      <p:regular r:id="rId25"/>
    </p:embeddedFont>
    <p:embeddedFont>
      <p:font typeface="KOPUBWORLDDOTUM_PRO MEDIUM" pitchFamily="2" charset="-127"/>
      <p:regular r:id="rId26"/>
    </p:embeddedFont>
    <p:embeddedFont>
      <p:font typeface="KOPUBWORLDDOTUM_PRO MEDIUM" pitchFamily="2" charset="-127"/>
      <p:regular r:id="rId26"/>
    </p:embeddedFont>
    <p:embeddedFont>
      <p:font typeface="Malgun Gothic" panose="020B0503020000020004" pitchFamily="34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E6"/>
    <a:srgbClr val="2F75B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0"/>
    <p:restoredTop sz="97872"/>
  </p:normalViewPr>
  <p:slideViewPr>
    <p:cSldViewPr snapToGrid="0" showGuides="1">
      <p:cViewPr>
        <p:scale>
          <a:sx n="112" d="100"/>
          <a:sy n="112" d="100"/>
        </p:scale>
        <p:origin x="968" y="51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고령인구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(65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세 이상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 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비중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인구</c:v>
                </c:pt>
              </c:strCache>
            </c:strRef>
          </c:tx>
          <c:spPr>
            <a:solidFill>
              <a:srgbClr val="9EC3E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51822</c:v>
                </c:pt>
                <c:pt idx="1">
                  <c:v>51927</c:v>
                </c:pt>
                <c:pt idx="2">
                  <c:v>50855</c:v>
                </c:pt>
                <c:pt idx="3">
                  <c:v>47745</c:v>
                </c:pt>
                <c:pt idx="4">
                  <c:v>42838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18-414F-8E4F-4266D7389B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인구</c:v>
                </c:pt>
              </c:strCache>
            </c:strRef>
          </c:tx>
          <c:spPr>
            <a:solidFill>
              <a:srgbClr val="2F75B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8537</c:v>
                </c:pt>
                <c:pt idx="1">
                  <c:v>12980</c:v>
                </c:pt>
                <c:pt idx="2">
                  <c:v>17224</c:v>
                </c:pt>
                <c:pt idx="3">
                  <c:v>19007</c:v>
                </c:pt>
                <c:pt idx="4">
                  <c:v>18815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18-414F-8E4F-4266D7389B8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56"/>
        <c:axId val="2056291231"/>
        <c:axId val="2056288735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비중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2.9560055733164694E-2"/>
                  <c:y val="-0.16921197928758164"/>
                </c:manualLayout>
              </c:layout>
              <c:tx>
                <c:rich>
                  <a:bodyPr/>
                  <a:lstStyle/>
                  <a:p>
                    <a:fld id="{342D8B23-EF05-46F4-A7AC-00F14B158BC6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418-414F-8E4F-4266D7389B89}"/>
                </c:ext>
              </c:extLst>
            </c:dLbl>
            <c:dLbl>
              <c:idx val="1"/>
              <c:layout>
                <c:manualLayout>
                  <c:x val="2.7825287330852527E-2"/>
                  <c:y val="-0.13588234700366408"/>
                </c:manualLayout>
              </c:layout>
              <c:tx>
                <c:rich>
                  <a:bodyPr/>
                  <a:lstStyle/>
                  <a:p>
                    <a:fld id="{B3AE048C-8FD9-4AEB-88E9-DADECEB70334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18-414F-8E4F-4266D7389B89}"/>
                </c:ext>
              </c:extLst>
            </c:dLbl>
            <c:dLbl>
              <c:idx val="2"/>
              <c:layout>
                <c:manualLayout>
                  <c:x val="1.9718748201998603E-2"/>
                  <c:y val="-8.4605989643790819E-2"/>
                </c:manualLayout>
              </c:layout>
              <c:tx>
                <c:rich>
                  <a:bodyPr/>
                  <a:lstStyle/>
                  <a:p>
                    <a:fld id="{058B5107-11B4-4F6A-84CE-9A133C704E9B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418-414F-8E4F-4266D7389B89}"/>
                </c:ext>
              </c:extLst>
            </c:dLbl>
            <c:dLbl>
              <c:idx val="3"/>
              <c:layout>
                <c:manualLayout>
                  <c:x val="-1.2259709899989261E-2"/>
                  <c:y val="-7.178690030382251E-2"/>
                </c:manualLayout>
              </c:layout>
              <c:tx>
                <c:rich>
                  <a:bodyPr/>
                  <a:lstStyle/>
                  <a:p>
                    <a:fld id="{1EE77C4F-CEED-4541-90F1-C39C0E324C92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418-414F-8E4F-4266D7389B89}"/>
                </c:ext>
              </c:extLst>
            </c:dLbl>
            <c:dLbl>
              <c:idx val="4"/>
              <c:layout>
                <c:manualLayout>
                  <c:x val="-5.0430028426834861E-2"/>
                  <c:y val="-0.1333185291356703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FF0000"/>
                        </a:solidFill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defRPr>
                    </a:pPr>
                    <a:fld id="{387794F5-3FE0-44AD-B70C-0F9C259DF3C2}" type="VALUE">
                      <a:rPr lang="en-US" altLang="ko-KR" b="1" i="0" smtClean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pPr>
                        <a:defRPr sz="2800" b="1" i="0">
                          <a:solidFill>
                            <a:srgbClr val="FF0000"/>
                          </a:solidFill>
                          <a:latin typeface="KoPubWorldDotum_Pro Bold" pitchFamily="2" charset="-127"/>
                          <a:ea typeface="KoPubWorldDotum_Pro Bold" pitchFamily="2" charset="-127"/>
                          <a:cs typeface="KoPubWorldDotum_Pro Bold" pitchFamily="2" charset="-127"/>
                        </a:defRPr>
                      </a:pPr>
                      <a:t>[값]</a:t>
                    </a:fld>
                    <a:r>
                      <a:rPr lang="en-US" altLang="ko-KR" b="1" i="0" dirty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defRPr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418-414F-8E4F-4266D7389B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말랑말랑 Bold" panose="020F0803000000000000" pitchFamily="50" charset="-127"/>
                    <a:ea typeface="한컴 말랑말랑 Bold" panose="020F0803000000000000" pitchFamily="50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16.5</c:v>
                </c:pt>
                <c:pt idx="1">
                  <c:v>25</c:v>
                </c:pt>
                <c:pt idx="2">
                  <c:v>33.799999999999997</c:v>
                </c:pt>
                <c:pt idx="3">
                  <c:v>39.799999999999997</c:v>
                </c:pt>
                <c:pt idx="4">
                  <c:v>43.9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418-414F-8E4F-4266D7389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643551"/>
        <c:axId val="690649791"/>
      </c:lineChart>
      <c:catAx>
        <c:axId val="205629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056288735"/>
        <c:crosses val="autoZero"/>
        <c:auto val="1"/>
        <c:lblAlgn val="ctr"/>
        <c:lblOffset val="100"/>
        <c:noMultiLvlLbl val="0"/>
      </c:catAx>
      <c:valAx>
        <c:axId val="20562887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6291231"/>
        <c:crosses val="autoZero"/>
        <c:crossBetween val="between"/>
        <c:majorUnit val="10000"/>
        <c:minorUnit val="100"/>
      </c:valAx>
      <c:valAx>
        <c:axId val="69064979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90643551"/>
        <c:crosses val="max"/>
        <c:crossBetween val="between"/>
      </c:valAx>
      <c:catAx>
        <c:axId val="690643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649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4D4C4E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지역별 고령인구 비중</a:t>
            </a:r>
            <a:endParaRPr lang="en-US" altLang="ko-KR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>
              <a:defRPr sz="2400" b="1" i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endParaRPr lang="ko-KR" altLang="en-US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c:rich>
      </c:tx>
      <c:layout>
        <c:manualLayout>
          <c:xMode val="edge"/>
          <c:yMode val="edge"/>
          <c:x val="0.2628268590161008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2.9789505483927937E-2"/>
          <c:y val="0.11892528124221916"/>
          <c:w val="0.92762893700787397"/>
          <c:h val="0.80388955606165158"/>
        </c:manualLayout>
      </c:layout>
      <c:scatterChart>
        <c:scatterStyle val="lineMarke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5400">
              <a:noFill/>
            </a:ln>
          </c:spPr>
          <c:marker>
            <c:symbol val="circle"/>
            <c:size val="5"/>
            <c:spPr>
              <a:ln w="57150"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57150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C-4849-A2D6-1BB232367972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2"/>
                </a:solidFill>
                <a:ln w="5715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C-4849-A2D6-1BB232367972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C-4849-A2D6-1BB23236797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5715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C-4849-A2D6-1BB23236797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5"/>
                </a:solidFill>
                <a:ln w="57150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9C-4849-A2D6-1BB232367972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6"/>
                </a:solidFill>
                <a:ln w="5715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4D9C-4849-A2D6-1BB232367972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57150">
                  <a:solidFill>
                    <a:schemeClr val="accent1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4D9C-4849-A2D6-1BB232367972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2">
                    <a:lumMod val="60000"/>
                  </a:schemeClr>
                </a:solidFill>
                <a:ln w="57150">
                  <a:solidFill>
                    <a:schemeClr val="accent2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4D9C-4849-A2D6-1BB232367972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chemeClr val="accent3">
                    <a:lumMod val="60000"/>
                  </a:schemeClr>
                </a:solidFill>
                <a:ln w="57150">
                  <a:solidFill>
                    <a:schemeClr val="accent3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4D9C-4849-A2D6-1BB23236797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4">
                    <a:lumMod val="60000"/>
                  </a:schemeClr>
                </a:solidFill>
                <a:ln w="57150">
                  <a:solidFill>
                    <a:schemeClr val="accent4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4D9C-4849-A2D6-1BB232367972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5">
                    <a:lumMod val="60000"/>
                  </a:schemeClr>
                </a:solidFill>
                <a:ln w="57150">
                  <a:solidFill>
                    <a:schemeClr val="accent5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4D9C-4849-A2D6-1BB232367972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6">
                    <a:lumMod val="60000"/>
                  </a:schemeClr>
                </a:solidFill>
                <a:ln w="57150">
                  <a:solidFill>
                    <a:schemeClr val="accent6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4D9C-4849-A2D6-1BB232367972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1">
                    <a:lumMod val="80000"/>
                    <a:lumOff val="20000"/>
                  </a:schemeClr>
                </a:solidFill>
                <a:ln w="57150">
                  <a:solidFill>
                    <a:schemeClr val="accent1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4D9C-4849-A2D6-1BB232367972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2">
                    <a:lumMod val="80000"/>
                    <a:lumOff val="20000"/>
                  </a:schemeClr>
                </a:solidFill>
                <a:ln w="57150">
                  <a:solidFill>
                    <a:schemeClr val="accent2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B-4D9C-4849-A2D6-1BB232367972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3">
                    <a:lumMod val="80000"/>
                    <a:lumOff val="20000"/>
                  </a:schemeClr>
                </a:solidFill>
                <a:ln w="57150">
                  <a:solidFill>
                    <a:schemeClr val="accent3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4D9C-4849-A2D6-1BB232367972}"/>
              </c:ext>
            </c:extLst>
          </c:dPt>
          <c:dPt>
            <c:idx val="15"/>
            <c:marker>
              <c:symbol val="circle"/>
              <c:size val="5"/>
              <c:spPr>
                <a:solidFill>
                  <a:schemeClr val="accent4">
                    <a:lumMod val="80000"/>
                    <a:lumOff val="20000"/>
                  </a:schemeClr>
                </a:solidFill>
                <a:ln w="57150">
                  <a:solidFill>
                    <a:schemeClr val="accent4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F-4D9C-4849-A2D6-1BB232367972}"/>
              </c:ext>
            </c:extLst>
          </c:dPt>
          <c:dPt>
            <c:idx val="16"/>
            <c:marker>
              <c:symbol val="circle"/>
              <c:size val="5"/>
              <c:spPr>
                <a:solidFill>
                  <a:schemeClr val="accent5">
                    <a:lumMod val="80000"/>
                    <a:lumOff val="20000"/>
                  </a:schemeClr>
                </a:solidFill>
                <a:ln w="57150">
                  <a:solidFill>
                    <a:schemeClr val="accent5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1-4D9C-4849-A2D6-1BB2323679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/>
                      <a:t>세종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D9C-4849-A2D6-1BB2323679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dirty="0"/>
                      <a:t>울산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D9C-4849-A2D6-1BB23236797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ko-KR" altLang="en-US"/>
                      <a:t>경기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D9C-4849-A2D6-1BB23236797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ko-KR" altLang="en-US" dirty="0"/>
                      <a:t>인천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4D9C-4849-A2D6-1BB23236797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ko-KR" altLang="en-US"/>
                      <a:t>광주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4D9C-4849-A2D6-1BB23236797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ko-KR" altLang="en-US" dirty="0"/>
                      <a:t>대전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4D9C-4849-A2D6-1BB23236797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ko-KR" altLang="en-US"/>
                      <a:t>제주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4D9C-4849-A2D6-1BB23236797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ko-KR" altLang="en-US" dirty="0"/>
                      <a:t>서울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4D9C-4849-A2D6-1BB23236797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ko-KR" altLang="en-US"/>
                      <a:t>대구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4D9C-4849-A2D6-1BB23236797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ko-KR" altLang="en-US"/>
                      <a:t>경남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4D9C-4849-A2D6-1BB23236797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ko-KR" altLang="en-US"/>
                      <a:t>충북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4D9C-4849-A2D6-1BB23236797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ko-KR" altLang="en-US"/>
                      <a:t>충남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4D9C-4849-A2D6-1BB23236797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ko-KR" altLang="en-US"/>
                      <a:t>부산</a:t>
                    </a:r>
                    <a:endParaRPr lang="ko-KR" alt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4D9C-4849-A2D6-1BB23236797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ko-KR" altLang="en-US"/>
                      <a:t>강원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4D9C-4849-A2D6-1BB23236797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ko-KR" altLang="en-US"/>
                      <a:t>전북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4D9C-4849-A2D6-1BB232367972}"/>
                </c:ext>
              </c:extLst>
            </c:dLbl>
            <c:dLbl>
              <c:idx val="15"/>
              <c:layout>
                <c:manualLayout>
                  <c:x val="-4.6874999999999998E-3"/>
                  <c:y val="7.0312495674673377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/>
                      <a:t>경북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4D9C-4849-A2D6-1BB23236797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ko-KR" altLang="en-US"/>
                      <a:t>전남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375E-2"/>
                      <c:h val="6.3122997211425155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21-4D9C-4849-A2D6-1BB2323679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Sheet1!$A$2:$A$18</c:f>
              <c:numCache>
                <c:formatCode>0%</c:formatCode>
                <c:ptCount val="17"/>
                <c:pt idx="0" formatCode="0.00%">
                  <c:v>8.5000000000000006E-2</c:v>
                </c:pt>
                <c:pt idx="1">
                  <c:v>0.11</c:v>
                </c:pt>
                <c:pt idx="2" formatCode="0.00%">
                  <c:v>0.13200000000000001</c:v>
                </c:pt>
                <c:pt idx="3" formatCode="0.00%">
                  <c:v>0.14099999999999999</c:v>
                </c:pt>
                <c:pt idx="4" formatCode="0.00%">
                  <c:v>0.14499999999999999</c:v>
                </c:pt>
                <c:pt idx="5" formatCode="0.00%">
                  <c:v>0.14899999999999999</c:v>
                </c:pt>
                <c:pt idx="6">
                  <c:v>0.15</c:v>
                </c:pt>
                <c:pt idx="7" formatCode="0.00%">
                  <c:v>0.156</c:v>
                </c:pt>
                <c:pt idx="8" formatCode="0.00%">
                  <c:v>0.17199999999999999</c:v>
                </c:pt>
                <c:pt idx="9">
                  <c:v>0.18</c:v>
                </c:pt>
                <c:pt idx="10" formatCode="0.00%">
                  <c:v>0.185</c:v>
                </c:pt>
                <c:pt idx="11">
                  <c:v>0.19</c:v>
                </c:pt>
                <c:pt idx="12" formatCode="0.00%">
                  <c:v>0.19500000000000001</c:v>
                </c:pt>
                <c:pt idx="13">
                  <c:v>0.21</c:v>
                </c:pt>
                <c:pt idx="14">
                  <c:v>0.22</c:v>
                </c:pt>
                <c:pt idx="15">
                  <c:v>0.23</c:v>
                </c:pt>
                <c:pt idx="16">
                  <c:v>0.27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9</c:v>
                </c:pt>
                <c:pt idx="12">
                  <c:v>10</c:v>
                </c:pt>
                <c:pt idx="13">
                  <c:v>1</c:v>
                </c:pt>
                <c:pt idx="14">
                  <c:v>2</c:v>
                </c:pt>
                <c:pt idx="15">
                  <c:v>3</c:v>
                </c:pt>
                <c:pt idx="1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2-4D9C-4849-A2D6-1BB232367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9887983"/>
        <c:axId val="2059898383"/>
      </c:scatterChart>
      <c:valAx>
        <c:axId val="2059887983"/>
        <c:scaling>
          <c:orientation val="minMax"/>
          <c:max val="0.28000000000000003"/>
          <c:min val="7.0000000000000007E-2"/>
        </c:scaling>
        <c:delete val="0"/>
        <c:axPos val="b"/>
        <c:majorGridlines>
          <c:spPr>
            <a:ln w="2857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cross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9898383"/>
        <c:crosses val="autoZero"/>
        <c:crossBetween val="midCat"/>
        <c:majorUnit val="7.0000000000000007E-2"/>
      </c:valAx>
      <c:valAx>
        <c:axId val="20598983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9887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24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jpe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6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5" Type="http://schemas.openxmlformats.org/officeDocument/2006/relationships/image" Target="../media/image3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23.jpe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19" Type="http://schemas.openxmlformats.org/officeDocument/2006/relationships/image" Target="../media/image24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23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54755E-2DB4-A574-A73D-C92588E8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18131"/>
            <a:ext cx="37950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61265" y="1920502"/>
            <a:ext cx="37950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음성인식 기술 탑재</a:t>
            </a:r>
            <a:endParaRPr kumimoji="1" lang="en-US" altLang="ko-KR" sz="20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더욱 편리하게 앱 사용 가능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ko-Kore-KR" altLang="en-US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사용자 맞춤형 </a:t>
            </a:r>
            <a:r>
              <a:rPr kumimoji="1" lang="en-US" altLang="ko-KR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CS</a:t>
            </a: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폰트 사이즈 조정 가능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지역설정 가능</a:t>
            </a:r>
            <a:endParaRPr kumimoji="1" lang="ko-Kore-KR" altLang="en-US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sz="2000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1004B01-8F3C-037B-C553-AB74F07589E4}"/>
              </a:ext>
            </a:extLst>
          </p:cNvPr>
          <p:cNvGrpSpPr/>
          <p:nvPr/>
        </p:nvGrpSpPr>
        <p:grpSpPr>
          <a:xfrm>
            <a:off x="4562699" y="463426"/>
            <a:ext cx="3073252" cy="6086797"/>
            <a:chOff x="4562699" y="463426"/>
            <a:chExt cx="3073252" cy="608679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9524120-882C-CB6C-C727-AF3B0C04EC3C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8582B5C-5FD3-682E-0824-D5B92EC26ED6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5E6AC76-8A38-A0C7-724D-942C24800BD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D708AC-BD3A-BE5B-D3D6-A8921E9D8EC3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id="{EBC4C208-D109-712A-8294-D6F7D85E57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314C1B1E-D4CE-3F6B-6F05-AD8E022287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74" name="모서리가 둥근 직사각형 73">
                          <a:extLst>
                            <a:ext uri="{FF2B5EF4-FFF2-40B4-BE49-F238E27FC236}">
                              <a16:creationId xmlns:a16="http://schemas.microsoft.com/office/drawing/2014/main" id="{D4987115-87F7-65CE-4D22-C395155E4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75" name="그래픽 74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B2643B51-9D1B-2F1E-22D9-5780A98CA44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6" name="직사각형 75">
                          <a:extLst>
                            <a:ext uri="{FF2B5EF4-FFF2-40B4-BE49-F238E27FC236}">
                              <a16:creationId xmlns:a16="http://schemas.microsoft.com/office/drawing/2014/main" id="{392CE9EA-CF09-5781-AD36-59CC0A79AD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77" name="그래픽 76" descr="태그 단색으로 채워진">
                          <a:extLst>
                            <a:ext uri="{FF2B5EF4-FFF2-40B4-BE49-F238E27FC236}">
                              <a16:creationId xmlns:a16="http://schemas.microsoft.com/office/drawing/2014/main" id="{32CEDDC5-F5B8-C8CB-C1AE-E1A19689FE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F61314EA-E078-D638-99EA-DD83DC5A64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47C9C260-E7B9-6243-7833-1DA558ADF4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80" name="모서리가 둥근 직사각형 79">
                          <a:extLst>
                            <a:ext uri="{FF2B5EF4-FFF2-40B4-BE49-F238E27FC236}">
                              <a16:creationId xmlns:a16="http://schemas.microsoft.com/office/drawing/2014/main" id="{BE047E1E-4BD6-3375-9952-DA547AF541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81" name="그림 80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6F1248E-DEEA-A2C3-CAAB-A13F2FACCB3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2089CDE1-5A75-4774-14E2-4F3B9BA105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72" name="직선 화살표 연결선 71">
                        <a:extLst>
                          <a:ext uri="{FF2B5EF4-FFF2-40B4-BE49-F238E27FC236}">
                            <a16:creationId xmlns:a16="http://schemas.microsoft.com/office/drawing/2014/main" id="{4AFA7FDC-6E77-D785-83A7-D9640A7B7E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58" name="그래픽 57" descr="사용자 단색으로 채워진">
                      <a:extLst>
                        <a:ext uri="{FF2B5EF4-FFF2-40B4-BE49-F238E27FC236}">
                          <a16:creationId xmlns:a16="http://schemas.microsoft.com/office/drawing/2014/main" id="{0C499AB1-6900-42A4-58DD-0B97A85AA1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그래픽 58" descr="체크리스트 단색으로 채워진">
                      <a:extLst>
                        <a:ext uri="{FF2B5EF4-FFF2-40B4-BE49-F238E27FC236}">
                          <a16:creationId xmlns:a16="http://schemas.microsoft.com/office/drawing/2014/main" id="{9B54410B-1154-8946-65E5-114BAA6732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그래픽 59" descr="돋보기 단색으로 채워진">
                      <a:extLst>
                        <a:ext uri="{FF2B5EF4-FFF2-40B4-BE49-F238E27FC236}">
                          <a16:creationId xmlns:a16="http://schemas.microsoft.com/office/drawing/2014/main" id="{F752C70E-4CAE-06B2-71BE-1859DE557C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그래픽 60" descr="주택 단색으로 채워진">
                      <a:extLst>
                        <a:ext uri="{FF2B5EF4-FFF2-40B4-BE49-F238E27FC236}">
                          <a16:creationId xmlns:a16="http://schemas.microsoft.com/office/drawing/2014/main" id="{F080E467-B304-F9AD-E0F1-8CB32BFA9E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66D60833-A051-2D9C-C253-94020CD2E4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5AECA28C-4BCB-353A-EE66-BC3F4A4FE3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CC51241-BC45-B58A-1541-B732EF2FB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47F378AE-12C6-CA13-5E49-DFF8B61FC3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F4C01BB2-8BC8-AAE4-C48B-93633DD79C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54" name="직선 화살표 연결선 53">
                    <a:extLst>
                      <a:ext uri="{FF2B5EF4-FFF2-40B4-BE49-F238E27FC236}">
                        <a16:creationId xmlns:a16="http://schemas.microsoft.com/office/drawing/2014/main" id="{236A8007-D738-2A78-F284-78841C3FE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C1408E2-D06F-4363-7D31-11B18F767A6A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50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833A6AE3-19FA-734C-5F35-AEF04E560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4EF2C0B-C6AB-1B7A-6710-0762C0F5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3D2ED4-E5BF-0492-9F89-B0D1A60D6F4C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44730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83339" y="995962"/>
            <a:ext cx="485276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8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8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8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07747"/>
              </p:ext>
            </p:extLst>
          </p:nvPr>
        </p:nvGraphicFramePr>
        <p:xfrm>
          <a:off x="3834262" y="1694504"/>
          <a:ext cx="4550917" cy="433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10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013297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1768810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앱의 </a:t>
                      </a:r>
                      <a:r>
                        <a:rPr lang="en-US" altLang="ko-KR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UI</a:t>
                      </a:r>
                      <a:endParaRPr lang="ko-KR" altLang="en-US" sz="1500" b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23432423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324234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1</a:t>
                      </a:r>
                      <a:endParaRPr lang="ko-KR" altLang="en-US" sz="1500" kern="1200" spc="-5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2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FB3D98-CCD3-A33D-8792-D992943188AD}"/>
              </a:ext>
            </a:extLst>
          </p:cNvPr>
          <p:cNvGrpSpPr/>
          <p:nvPr/>
        </p:nvGrpSpPr>
        <p:grpSpPr>
          <a:xfrm>
            <a:off x="-296865" y="447309"/>
            <a:ext cx="3073252" cy="6086797"/>
            <a:chOff x="-296865" y="447309"/>
            <a:chExt cx="3073252" cy="608679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37FDAB-3446-DAFD-9059-F641EDFCE477}"/>
                </a:ext>
              </a:extLst>
            </p:cNvPr>
            <p:cNvGrpSpPr/>
            <p:nvPr/>
          </p:nvGrpSpPr>
          <p:grpSpPr>
            <a:xfrm>
              <a:off x="-296865" y="447309"/>
              <a:ext cx="3073252" cy="6086797"/>
              <a:chOff x="2418286" y="458532"/>
              <a:chExt cx="3073252" cy="608679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2B24C0B-6340-3082-8849-F7C61E5115D2}"/>
                  </a:ext>
                </a:extLst>
              </p:cNvPr>
              <p:cNvGrpSpPr/>
              <p:nvPr/>
            </p:nvGrpSpPr>
            <p:grpSpPr>
              <a:xfrm>
                <a:off x="2418286" y="458532"/>
                <a:ext cx="3073252" cy="6086797"/>
                <a:chOff x="2418286" y="458532"/>
                <a:chExt cx="3073252" cy="6086797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76BFA15-FBBD-0BC7-6CE7-293DA4880ED3}"/>
                    </a:ext>
                  </a:extLst>
                </p:cNvPr>
                <p:cNvGrpSpPr/>
                <p:nvPr/>
              </p:nvGrpSpPr>
              <p:grpSpPr>
                <a:xfrm>
                  <a:off x="2418286" y="458532"/>
                  <a:ext cx="3073252" cy="6086797"/>
                  <a:chOff x="2418286" y="458532"/>
                  <a:chExt cx="3073252" cy="608679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ABB37ACF-5D10-E482-959A-34E3F84B31F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86" y="458532"/>
                    <a:ext cx="3073252" cy="6086797"/>
                    <a:chOff x="2418286" y="458532"/>
                    <a:chExt cx="3073252" cy="6086797"/>
                  </a:xfrm>
                </p:grpSpPr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9409D38F-EB1D-6569-C7F5-2D1150746E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86" y="458532"/>
                      <a:ext cx="3073252" cy="6086797"/>
                      <a:chOff x="2432673" y="531459"/>
                      <a:chExt cx="3073252" cy="6086797"/>
                    </a:xfrm>
                  </p:grpSpPr>
                  <p:sp>
                    <p:nvSpPr>
                      <p:cNvPr id="31" name="모서리가 둥근 직사각형 30">
                        <a:extLst>
                          <a:ext uri="{FF2B5EF4-FFF2-40B4-BE49-F238E27FC236}">
                            <a16:creationId xmlns:a16="http://schemas.microsoft.com/office/drawing/2014/main" id="{13185CF9-1050-70BF-B6FA-E588AE9E8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2" name="그래픽 31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DE8616D1-C6D1-1FA6-4D47-5BE24CF3194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8248CB9B-A333-7402-0611-1411E4E72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34" name="그래픽 33" descr="태그 단색으로 채워진">
                        <a:extLst>
                          <a:ext uri="{FF2B5EF4-FFF2-40B4-BE49-F238E27FC236}">
                            <a16:creationId xmlns:a16="http://schemas.microsoft.com/office/drawing/2014/main" id="{414E0A0F-0058-6467-AF86-A2783491E1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B8CAD2A-E755-B32E-BB64-3157BFF9C0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5996BE2-4BAB-4306-E774-01A5296E88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37" name="모서리가 둥근 직사각형 36">
                        <a:extLst>
                          <a:ext uri="{FF2B5EF4-FFF2-40B4-BE49-F238E27FC236}">
                            <a16:creationId xmlns:a16="http://schemas.microsoft.com/office/drawing/2014/main" id="{794172FE-5A7C-9482-423D-0259F7906E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8" name="그림 37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D725894-E612-8697-81EE-4608511F9B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32673" y="531459"/>
                        <a:ext cx="3073252" cy="60867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4026DA-1146-A11B-4DF4-EEA279CFA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8714" y="1382322"/>
                      <a:ext cx="4824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뉴스</a:t>
                      </a:r>
                      <a:endParaRPr kumimoji="1" lang="ko-Kore-KR" altLang="en-US" sz="900" dirty="0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66A6B61-512F-5665-4A8F-609158988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10749" y="1382322"/>
                      <a:ext cx="34963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9F1EB86-61A4-E8CF-103B-6E33AB7C2A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5532" y="1382322"/>
                      <a:ext cx="54233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서비스</a:t>
                      </a:r>
                      <a:endParaRPr kumimoji="1" lang="ko-Kore-KR" altLang="en-US" sz="900" dirty="0"/>
                    </a:p>
                  </p:txBody>
                </p: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44B649CC-03EE-1383-393D-B98BFEE116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12083" y="1613154"/>
                      <a:ext cx="488054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DC0501F0-AEF4-7C60-A48E-21F31C2C7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721" y="1386466"/>
                      <a:ext cx="7830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마이페이지</a:t>
                      </a:r>
                      <a:endParaRPr kumimoji="1" lang="ko-Kore-KR" altLang="en-US" sz="900" dirty="0"/>
                    </a:p>
                  </p:txBody>
                </p:sp>
              </p:grpSp>
              <p:pic>
                <p:nvPicPr>
                  <p:cNvPr id="11" name="그래픽 10" descr="사용자 단색으로 채워진">
                    <a:extLst>
                      <a:ext uri="{FF2B5EF4-FFF2-40B4-BE49-F238E27FC236}">
                        <a16:creationId xmlns:a16="http://schemas.microsoft.com/office/drawing/2014/main" id="{0F3FC0FB-311E-3FA4-E9F7-F05562A6D4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래픽 11" descr="체크리스트 단색으로 채워진">
                    <a:extLst>
                      <a:ext uri="{FF2B5EF4-FFF2-40B4-BE49-F238E27FC236}">
                        <a16:creationId xmlns:a16="http://schemas.microsoft.com/office/drawing/2014/main" id="{D069E312-8A41-86A1-F86B-BD137C31A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래픽 12" descr="돋보기 단색으로 채워진">
                    <a:extLst>
                      <a:ext uri="{FF2B5EF4-FFF2-40B4-BE49-F238E27FC236}">
                        <a16:creationId xmlns:a16="http://schemas.microsoft.com/office/drawing/2014/main" id="{078B657B-A933-87E9-7571-B77F26377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래픽 13" descr="주택 단색으로 채워진">
                    <a:extLst>
                      <a:ext uri="{FF2B5EF4-FFF2-40B4-BE49-F238E27FC236}">
                        <a16:creationId xmlns:a16="http://schemas.microsoft.com/office/drawing/2014/main" id="{9F22E50D-D021-A429-43C8-77E1F4A8B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DCDD94B-D2B1-7622-D4F2-015D311F59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216A2CF-F7B5-F379-FD63-080FC0362FC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F060942-E006-4D75-D698-7B39A7E4E3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2A5BFEF-458A-13F9-4167-DCEDF931EA7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pic>
                <p:nvPicPr>
                  <p:cNvPr id="19" name="Picture 2" descr="반려동물 분양 중이거나 잘 몰라서 걱정되는 분들을 위한 가장 궁금한 내용들을 정리했습니다(^^)">
                    <a:extLst>
                      <a:ext uri="{FF2B5EF4-FFF2-40B4-BE49-F238E27FC236}">
                        <a16:creationId xmlns:a16="http://schemas.microsoft.com/office/drawing/2014/main" id="{C8325CED-80C9-2CE4-D47B-5DE6E2441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87258" y="2131143"/>
                    <a:ext cx="2512319" cy="1743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47CAE5B-B3DE-B7CB-F7E3-C31F6176598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770126"/>
                    <a:ext cx="2524417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어느 것이 강아지인가요</a:t>
                    </a:r>
                    <a:r>
                      <a:rPr kumimoji="1"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?</a:t>
                    </a:r>
                    <a:endParaRPr kumimoji="1" lang="en-US" altLang="ko-Kore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  <a:p>
                    <a:r>
                      <a:rPr kumimoji="1" lang="ko-Kore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간단하고</a:t>
                    </a:r>
                    <a:r>
                      <a:rPr kumimoji="1" lang="ko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 재미있게 수익 창출하기</a:t>
                    </a:r>
                    <a:endPara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8B3E9BF-FC06-C9BD-E249-F66CD0A7889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5084" y="4129246"/>
                    <a:ext cx="1697282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1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쉬운 난이도</a:t>
                    </a:r>
                    <a:endParaRPr kumimoji="1" lang="ko-Kore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pic>
                <p:nvPicPr>
                  <p:cNvPr id="22" name="Picture 4" descr="강아지 고양이 합사! 사이좋게 키우는 방법은? – 비마이펫 라이프">
                    <a:extLst>
                      <a:ext uri="{FF2B5EF4-FFF2-40B4-BE49-F238E27FC236}">
                        <a16:creationId xmlns:a16="http://schemas.microsoft.com/office/drawing/2014/main" id="{4469D3F7-10DE-B4B8-AD10-89BED35F73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42713" y="4402252"/>
                    <a:ext cx="1440533" cy="956665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10" descr="암 치료 중 및 치료 후에 먹으면 좋은 12가지 과일 &lt; 암을 이기는 식탁 &lt; 암과 생활 &lt; 기사본문 - 암스쿨">
                    <a:extLst>
                      <a:ext uri="{FF2B5EF4-FFF2-40B4-BE49-F238E27FC236}">
                        <a16:creationId xmlns:a16="http://schemas.microsoft.com/office/drawing/2014/main" id="{34908015-8971-E85C-7D73-93172DF7C3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8898"/>
                  <a:stretch/>
                </p:blipFill>
                <p:spPr bwMode="auto">
                  <a:xfrm>
                    <a:off x="4400443" y="4396802"/>
                    <a:ext cx="870246" cy="954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FA50ACC-B79A-F9DF-990B-E7304ED76D6E}"/>
                      </a:ext>
                    </a:extLst>
                  </p:cNvPr>
                  <p:cNvSpPr/>
                  <p:nvPr/>
                </p:nvSpPr>
                <p:spPr>
                  <a:xfrm>
                    <a:off x="4281995" y="3490253"/>
                    <a:ext cx="915235" cy="284380"/>
                  </a:xfrm>
                  <a:prstGeom prst="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ore-KR" altLang="en-US" sz="800" dirty="0"/>
                      <a:t>지금</a:t>
                    </a:r>
                    <a:r>
                      <a:rPr kumimoji="1" lang="ko-KR" altLang="en-US" sz="800" dirty="0"/>
                      <a:t> 시작하기</a:t>
                    </a:r>
                    <a:endParaRPr kumimoji="1" lang="ko-Kore-KR" altLang="en-US" sz="800" dirty="0"/>
                  </a:p>
                </p:txBody>
              </p:sp>
            </p:grp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314A4DF8-3FCF-1B88-3B7F-61E040DBD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6270" y="5909951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DF75F-E2EA-306F-C376-71761853E196}"/>
                  </a:ext>
                </a:extLst>
              </p:cNvPr>
              <p:cNvSpPr txBox="1"/>
              <p:nvPr/>
            </p:nvSpPr>
            <p:spPr>
              <a:xfrm>
                <a:off x="2692186" y="5382703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동물</a:t>
                </a:r>
                <a:endParaRPr kumimoji="1" lang="ko-Kore-KR" altLang="en-US" sz="8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57161-F3F5-C245-7A2C-FF8C0DDA5C72}"/>
                  </a:ext>
                </a:extLst>
              </p:cNvPr>
              <p:cNvSpPr txBox="1"/>
              <p:nvPr/>
            </p:nvSpPr>
            <p:spPr>
              <a:xfrm>
                <a:off x="4340612" y="5381540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과일</a:t>
                </a:r>
                <a:endParaRPr kumimoji="1" lang="ko-Kore-KR" altLang="en-US" sz="8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DA3778-D7AA-965B-F768-7F098553F6CB}"/>
                </a:ext>
              </a:extLst>
            </p:cNvPr>
            <p:cNvSpPr txBox="1"/>
            <p:nvPr/>
          </p:nvSpPr>
          <p:spPr>
            <a:xfrm>
              <a:off x="-28814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4954772" y="-19136"/>
            <a:ext cx="7237228" cy="6884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5571883" y="-324157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C58ED94-1815-5F20-B4E2-C77438846ECC}"/>
              </a:ext>
            </a:extLst>
          </p:cNvPr>
          <p:cNvGrpSpPr/>
          <p:nvPr/>
        </p:nvGrpSpPr>
        <p:grpSpPr>
          <a:xfrm>
            <a:off x="5571883" y="2943509"/>
            <a:ext cx="3126895" cy="6069945"/>
            <a:chOff x="1091682" y="458380"/>
            <a:chExt cx="3004861" cy="6069945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B1B3955C-42A3-86C9-A10B-DEAAA651A2EE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4A32B351-49F4-D692-79AA-5D01BF8866B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AD8E2B4A-E9AA-48F7-F3B6-D487C85CAA43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849CD82B-C88E-D9E3-C03C-40D5BE85DD7F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92" name="그룹 191">
                      <a:extLst>
                        <a:ext uri="{FF2B5EF4-FFF2-40B4-BE49-F238E27FC236}">
                          <a16:creationId xmlns:a16="http://schemas.microsoft.com/office/drawing/2014/main" id="{4D9C2353-FB66-0B51-4200-C8E0F25A1E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95" name="모서리가 둥근 직사각형 194">
                        <a:extLst>
                          <a:ext uri="{FF2B5EF4-FFF2-40B4-BE49-F238E27FC236}">
                            <a16:creationId xmlns:a16="http://schemas.microsoft.com/office/drawing/2014/main" id="{D31A8755-3273-CDFB-A767-C870E9919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96" name="그래픽 195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4FBBA7D5-3AD5-7100-4334-C6A108C954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7" name="직사각형 196">
                        <a:extLst>
                          <a:ext uri="{FF2B5EF4-FFF2-40B4-BE49-F238E27FC236}">
                            <a16:creationId xmlns:a16="http://schemas.microsoft.com/office/drawing/2014/main" id="{F4D057F0-B7EF-68B4-B4C8-251AB13053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98" name="그래픽 197" descr="태그 단색으로 채워진">
                        <a:extLst>
                          <a:ext uri="{FF2B5EF4-FFF2-40B4-BE49-F238E27FC236}">
                            <a16:creationId xmlns:a16="http://schemas.microsoft.com/office/drawing/2014/main" id="{7B6B093F-98AC-86AA-7835-E875F987B4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D376E22D-DDAF-1CA3-58C9-6726D7FEDF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00" name="TextBox 199">
                        <a:extLst>
                          <a:ext uri="{FF2B5EF4-FFF2-40B4-BE49-F238E27FC236}">
                            <a16:creationId xmlns:a16="http://schemas.microsoft.com/office/drawing/2014/main" id="{AC027064-D069-7F75-52D9-EA0F3E93E6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01" name="모서리가 둥근 직사각형 200">
                        <a:extLst>
                          <a:ext uri="{FF2B5EF4-FFF2-40B4-BE49-F238E27FC236}">
                            <a16:creationId xmlns:a16="http://schemas.microsoft.com/office/drawing/2014/main" id="{329E96B7-93F8-21B4-0963-B1AD932BEE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02" name="그림 201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4ADCA2B-4714-914D-741B-B7A49FE1E2C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572626FB-EF56-05FA-E38F-9A6E0A8EC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94" name="직선 화살표 연결선 193">
                      <a:extLst>
                        <a:ext uri="{FF2B5EF4-FFF2-40B4-BE49-F238E27FC236}">
                          <a16:creationId xmlns:a16="http://schemas.microsoft.com/office/drawing/2014/main" id="{98CE7C5B-1F4E-F065-652E-34AE29FBDE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82" name="그래픽 181" descr="사용자 단색으로 채워진">
                    <a:extLst>
                      <a:ext uri="{FF2B5EF4-FFF2-40B4-BE49-F238E27FC236}">
                        <a16:creationId xmlns:a16="http://schemas.microsoft.com/office/drawing/2014/main" id="{5EC8EC65-721F-711A-734F-1BF98D6646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3" name="그래픽 182" descr="체크리스트 단색으로 채워진">
                    <a:extLst>
                      <a:ext uri="{FF2B5EF4-FFF2-40B4-BE49-F238E27FC236}">
                        <a16:creationId xmlns:a16="http://schemas.microsoft.com/office/drawing/2014/main" id="{90092B1A-6E65-79E9-3002-BE9B2B6AE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4" name="그래픽 183" descr="돋보기 단색으로 채워진">
                    <a:extLst>
                      <a:ext uri="{FF2B5EF4-FFF2-40B4-BE49-F238E27FC236}">
                        <a16:creationId xmlns:a16="http://schemas.microsoft.com/office/drawing/2014/main" id="{15340C11-1960-A389-4047-E905928C2E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5" name="그래픽 184" descr="주택 단색으로 채워진">
                    <a:extLst>
                      <a:ext uri="{FF2B5EF4-FFF2-40B4-BE49-F238E27FC236}">
                        <a16:creationId xmlns:a16="http://schemas.microsoft.com/office/drawing/2014/main" id="{0247118B-BDAA-9F3F-B7CB-39C68A83B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83A383A4-6622-768F-86CA-ECEC56DC8CF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907FFB51-60D9-748B-265D-ACFF61DA29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D121934C-2770-B981-6419-783052579AE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EE45DD27-8903-3E26-ECB5-46E0B290E2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90" name="모서리가 둥근 직사각형 189">
                    <a:extLst>
                      <a:ext uri="{FF2B5EF4-FFF2-40B4-BE49-F238E27FC236}">
                        <a16:creationId xmlns:a16="http://schemas.microsoft.com/office/drawing/2014/main" id="{9C6C3471-6CD6-990A-49C0-E17565D7198D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/>
                      <a:t>강아지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1D1AFE5-FF02-64A3-F612-73135EAC940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A87E87B2-634E-EB94-589C-0A958BF5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9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0E7C34F4-6253-C2F4-51F5-F4B2FA9BC3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0" name="모서리가 둥근 직사각형 179">
                  <a:extLst>
                    <a:ext uri="{FF2B5EF4-FFF2-40B4-BE49-F238E27FC236}">
                      <a16:creationId xmlns:a16="http://schemas.microsoft.com/office/drawing/2014/main" id="{B889DC70-7299-DCBB-3B05-68E0474D7DE1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/>
                    <a:t>고양이</a:t>
                  </a:r>
                  <a:endParaRPr kumimoji="1" lang="ko-Kore-KR" altLang="en-US" sz="900" dirty="0"/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9C5A650-712A-EF24-B948-32C72270679A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7AFDFF1-D7C2-76AA-7BC8-CE052D31DAF3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D5930B0-47A0-70FA-60C4-C126095660A4}"/>
              </a:ext>
            </a:extLst>
          </p:cNvPr>
          <p:cNvGrpSpPr/>
          <p:nvPr/>
        </p:nvGrpSpPr>
        <p:grpSpPr>
          <a:xfrm>
            <a:off x="8919640" y="2158324"/>
            <a:ext cx="3073252" cy="6086797"/>
            <a:chOff x="4562699" y="463426"/>
            <a:chExt cx="3073252" cy="608679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E8B9BCEC-EC2B-83B8-DD65-11679448DF1E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322CD36C-58A5-3FB3-D4E4-FA98496C42CB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7DA8C867-6537-3AD5-7E47-9804944B1BC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211" name="그룹 210">
                    <a:extLst>
                      <a:ext uri="{FF2B5EF4-FFF2-40B4-BE49-F238E27FC236}">
                        <a16:creationId xmlns:a16="http://schemas.microsoft.com/office/drawing/2014/main" id="{0241ADAA-19DF-366A-9723-88E42C69D2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213" name="그룹 212">
                      <a:extLst>
                        <a:ext uri="{FF2B5EF4-FFF2-40B4-BE49-F238E27FC236}">
                          <a16:creationId xmlns:a16="http://schemas.microsoft.com/office/drawing/2014/main" id="{CC6CCD71-A88A-A099-BDA7-AC0532B650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223" name="그룹 222">
                        <a:extLst>
                          <a:ext uri="{FF2B5EF4-FFF2-40B4-BE49-F238E27FC236}">
                            <a16:creationId xmlns:a16="http://schemas.microsoft.com/office/drawing/2014/main" id="{4B06486D-2DD5-EF21-4207-008C8B0406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226" name="모서리가 둥근 직사각형 225">
                          <a:extLst>
                            <a:ext uri="{FF2B5EF4-FFF2-40B4-BE49-F238E27FC236}">
                              <a16:creationId xmlns:a16="http://schemas.microsoft.com/office/drawing/2014/main" id="{D633DF94-0C99-09D7-F44D-5DA02D0228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27" name="그래픽 226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0B96DC38-1230-FEB5-1C9B-7D3DF3EEB2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8" name="직사각형 227">
                          <a:extLst>
                            <a:ext uri="{FF2B5EF4-FFF2-40B4-BE49-F238E27FC236}">
                              <a16:creationId xmlns:a16="http://schemas.microsoft.com/office/drawing/2014/main" id="{F252383F-AF65-C139-07EE-AE0FF211B7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229" name="그래픽 228" descr="태그 단색으로 채워진">
                          <a:extLst>
                            <a:ext uri="{FF2B5EF4-FFF2-40B4-BE49-F238E27FC236}">
                              <a16:creationId xmlns:a16="http://schemas.microsoft.com/office/drawing/2014/main" id="{3A0986D6-1E1A-1574-6742-849560E283B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30" name="TextBox 229">
                          <a:extLst>
                            <a:ext uri="{FF2B5EF4-FFF2-40B4-BE49-F238E27FC236}">
                              <a16:creationId xmlns:a16="http://schemas.microsoft.com/office/drawing/2014/main" id="{5BEBE6D6-9CE1-5D31-DBAB-7FBBE72B211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231" name="TextBox 230">
                          <a:extLst>
                            <a:ext uri="{FF2B5EF4-FFF2-40B4-BE49-F238E27FC236}">
                              <a16:creationId xmlns:a16="http://schemas.microsoft.com/office/drawing/2014/main" id="{F8E60EE2-E469-BBBC-E369-1E7B5C06C4C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232" name="모서리가 둥근 직사각형 231">
                          <a:extLst>
                            <a:ext uri="{FF2B5EF4-FFF2-40B4-BE49-F238E27FC236}">
                              <a16:creationId xmlns:a16="http://schemas.microsoft.com/office/drawing/2014/main" id="{4EF44F45-3AAE-3A41-38FF-4534A79390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33" name="그림 232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4056EFB-B9B0-50C1-C7FB-CA6EC68287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A6E321F9-FCEB-85D5-5A0E-60B5E558E9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225" name="직선 화살표 연결선 224">
                        <a:extLst>
                          <a:ext uri="{FF2B5EF4-FFF2-40B4-BE49-F238E27FC236}">
                            <a16:creationId xmlns:a16="http://schemas.microsoft.com/office/drawing/2014/main" id="{A71E6075-CF56-1066-EFAE-B3062AE157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14" name="그래픽 213" descr="사용자 단색으로 채워진">
                      <a:extLst>
                        <a:ext uri="{FF2B5EF4-FFF2-40B4-BE49-F238E27FC236}">
                          <a16:creationId xmlns:a16="http://schemas.microsoft.com/office/drawing/2014/main" id="{363D55AB-14CB-077C-26C2-48FF070721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그래픽 214" descr="체크리스트 단색으로 채워진">
                      <a:extLst>
                        <a:ext uri="{FF2B5EF4-FFF2-40B4-BE49-F238E27FC236}">
                          <a16:creationId xmlns:a16="http://schemas.microsoft.com/office/drawing/2014/main" id="{432475EE-A19D-6D1F-89F1-481A8244C7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6" name="그래픽 215" descr="돋보기 단색으로 채워진">
                      <a:extLst>
                        <a:ext uri="{FF2B5EF4-FFF2-40B4-BE49-F238E27FC236}">
                          <a16:creationId xmlns:a16="http://schemas.microsoft.com/office/drawing/2014/main" id="{59749A03-4539-0155-30D5-4FDB1473D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7" name="그래픽 216" descr="주택 단색으로 채워진">
                      <a:extLst>
                        <a:ext uri="{FF2B5EF4-FFF2-40B4-BE49-F238E27FC236}">
                          <a16:creationId xmlns:a16="http://schemas.microsoft.com/office/drawing/2014/main" id="{1F205F71-FDB3-2EFA-29C8-0DEB6D5E33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FF8E9C94-2E2E-62CA-78D5-264B561E45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53CB66A6-539C-4F21-F433-B8D4A86CC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7F069B27-2CF3-A60F-A680-FB0CD1211A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1" name="TextBox 220">
                      <a:extLst>
                        <a:ext uri="{FF2B5EF4-FFF2-40B4-BE49-F238E27FC236}">
                          <a16:creationId xmlns:a16="http://schemas.microsoft.com/office/drawing/2014/main" id="{6DDA83E4-765C-C5A8-EB46-A7AF85E5F9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0C61F951-295A-2300-FAB2-4374C9C62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212" name="직선 화살표 연결선 211">
                    <a:extLst>
                      <a:ext uri="{FF2B5EF4-FFF2-40B4-BE49-F238E27FC236}">
                        <a16:creationId xmlns:a16="http://schemas.microsoft.com/office/drawing/2014/main" id="{AB9CA5B6-F8D2-BBED-AF37-A53AD3B43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68E3C82-2E53-2D94-7C5B-A79B83492FE7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7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5A0DCB42-F7A5-384A-8431-604E2F568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04264C28-BCB5-5177-1668-C656BD0F1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EF18DC8-6E12-632C-A684-42B39B6097B5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16197BC7-27D1-5150-D134-F7BC927B3D60}"/>
              </a:ext>
            </a:extLst>
          </p:cNvPr>
          <p:cNvSpPr txBox="1"/>
          <p:nvPr/>
        </p:nvSpPr>
        <p:spPr>
          <a:xfrm>
            <a:off x="623061" y="97385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7AD3FCE-93B9-94BD-E5F4-215E7E2AD9A7}"/>
              </a:ext>
            </a:extLst>
          </p:cNvPr>
          <p:cNvGrpSpPr/>
          <p:nvPr/>
        </p:nvGrpSpPr>
        <p:grpSpPr>
          <a:xfrm>
            <a:off x="8903994" y="-4018556"/>
            <a:ext cx="3004861" cy="6069945"/>
            <a:chOff x="1091682" y="458380"/>
            <a:chExt cx="3004861" cy="6069945"/>
          </a:xfrm>
        </p:grpSpPr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B37BAA9E-909A-7254-21E1-4ED7829A6434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C0842375-1236-F560-F520-9632EB977AC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D0C4E248-B493-B448-2A2F-21F3CFABFB91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244" name="그룹 243">
                    <a:extLst>
                      <a:ext uri="{FF2B5EF4-FFF2-40B4-BE49-F238E27FC236}">
                        <a16:creationId xmlns:a16="http://schemas.microsoft.com/office/drawing/2014/main" id="{FFC313FB-CA43-BF49-90DE-ECF588E35CD2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255" name="그룹 254">
                      <a:extLst>
                        <a:ext uri="{FF2B5EF4-FFF2-40B4-BE49-F238E27FC236}">
                          <a16:creationId xmlns:a16="http://schemas.microsoft.com/office/drawing/2014/main" id="{6BC024A1-5D73-860A-F08B-8B00CA0ACA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258" name="모서리가 둥근 직사각형 257">
                        <a:extLst>
                          <a:ext uri="{FF2B5EF4-FFF2-40B4-BE49-F238E27FC236}">
                            <a16:creationId xmlns:a16="http://schemas.microsoft.com/office/drawing/2014/main" id="{6BB933A4-E558-6E86-88D9-9DC48142A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59" name="그래픽 2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6260428A-89FD-6B8A-5EAD-254CAAE3E35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0" name="직사각형 259">
                        <a:extLst>
                          <a:ext uri="{FF2B5EF4-FFF2-40B4-BE49-F238E27FC236}">
                            <a16:creationId xmlns:a16="http://schemas.microsoft.com/office/drawing/2014/main" id="{EE250C9C-0291-309D-7120-F2E07A69EA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261" name="그래픽 260" descr="태그 단색으로 채워진">
                        <a:extLst>
                          <a:ext uri="{FF2B5EF4-FFF2-40B4-BE49-F238E27FC236}">
                            <a16:creationId xmlns:a16="http://schemas.microsoft.com/office/drawing/2014/main" id="{A5B63CD9-3F12-6C25-EA97-11143BF32C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2" name="TextBox 261">
                        <a:extLst>
                          <a:ext uri="{FF2B5EF4-FFF2-40B4-BE49-F238E27FC236}">
                            <a16:creationId xmlns:a16="http://schemas.microsoft.com/office/drawing/2014/main" id="{545CC623-6EC6-3F82-47C0-0603D21137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63" name="TextBox 262">
                        <a:extLst>
                          <a:ext uri="{FF2B5EF4-FFF2-40B4-BE49-F238E27FC236}">
                            <a16:creationId xmlns:a16="http://schemas.microsoft.com/office/drawing/2014/main" id="{2C371E66-D095-3F62-46F1-B859D35F84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64" name="모서리가 둥근 직사각형 263">
                        <a:extLst>
                          <a:ext uri="{FF2B5EF4-FFF2-40B4-BE49-F238E27FC236}">
                            <a16:creationId xmlns:a16="http://schemas.microsoft.com/office/drawing/2014/main" id="{7777C33D-5C54-C18A-A08F-EE197EF9AC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65" name="그림 2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04F90A7-2809-01B2-DE07-AA04367C33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6B32F008-1B14-A346-4A08-A85809EA9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257" name="직선 화살표 연결선 256">
                      <a:extLst>
                        <a:ext uri="{FF2B5EF4-FFF2-40B4-BE49-F238E27FC236}">
                          <a16:creationId xmlns:a16="http://schemas.microsoft.com/office/drawing/2014/main" id="{94325D6B-7FD4-B123-BED4-F996AB708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45" name="그래픽 244" descr="사용자 단색으로 채워진">
                    <a:extLst>
                      <a:ext uri="{FF2B5EF4-FFF2-40B4-BE49-F238E27FC236}">
                        <a16:creationId xmlns:a16="http://schemas.microsoft.com/office/drawing/2014/main" id="{6994E888-2842-EDEA-2A9A-A198D9D7BE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6" name="그래픽 245" descr="체크리스트 단색으로 채워진">
                    <a:extLst>
                      <a:ext uri="{FF2B5EF4-FFF2-40B4-BE49-F238E27FC236}">
                        <a16:creationId xmlns:a16="http://schemas.microsoft.com/office/drawing/2014/main" id="{B55FEF25-0A05-3410-2951-35857511BF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7" name="그래픽 246" descr="돋보기 단색으로 채워진">
                    <a:extLst>
                      <a:ext uri="{FF2B5EF4-FFF2-40B4-BE49-F238E27FC236}">
                        <a16:creationId xmlns:a16="http://schemas.microsoft.com/office/drawing/2014/main" id="{6EF9B026-66AA-8CFD-F33F-03391B9C9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8" name="그래픽 247" descr="주택 단색으로 채워진">
                    <a:extLst>
                      <a:ext uri="{FF2B5EF4-FFF2-40B4-BE49-F238E27FC236}">
                        <a16:creationId xmlns:a16="http://schemas.microsoft.com/office/drawing/2014/main" id="{FFC9ACE4-7513-EB3B-AD94-B3A4B8A85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4E67C88A-EF18-5923-2C6D-89515E9F3F4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40E02EA2-8CDC-BFE9-A94B-E39F10E73A7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4AA48CDC-FB0F-59F5-EC2A-3545EA761B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36FE13F6-0C06-2622-B153-330FFD66A5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3" name="모서리가 둥근 직사각형 252">
                    <a:extLst>
                      <a:ext uri="{FF2B5EF4-FFF2-40B4-BE49-F238E27FC236}">
                        <a16:creationId xmlns:a16="http://schemas.microsoft.com/office/drawing/2014/main" id="{1A0B9264-76ED-BC4D-7B3B-3A42279B8572}"/>
                      </a:ext>
                    </a:extLst>
                  </p:cNvPr>
                  <p:cNvSpPr/>
                  <p:nvPr/>
                </p:nvSpPr>
                <p:spPr>
                  <a:xfrm>
                    <a:off x="2803245" y="510939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60090B92-FE0F-2255-A884-4D27127D8EF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241" name="직선 화살표 연결선 240">
                  <a:extLst>
                    <a:ext uri="{FF2B5EF4-FFF2-40B4-BE49-F238E27FC236}">
                      <a16:creationId xmlns:a16="http://schemas.microsoft.com/office/drawing/2014/main" id="{2B081466-D9ED-8366-3F4C-9575D2DE1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2A1FB546-F9A2-E7E5-4F1B-F32C446DD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58067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3" name="모서리가 둥근 직사각형 242">
                  <a:extLst>
                    <a:ext uri="{FF2B5EF4-FFF2-40B4-BE49-F238E27FC236}">
                      <a16:creationId xmlns:a16="http://schemas.microsoft.com/office/drawing/2014/main" id="{5DD43A7C-461A-54A4-182F-23F56A231BA6}"/>
                    </a:ext>
                  </a:extLst>
                </p:cNvPr>
                <p:cNvSpPr/>
                <p:nvPr/>
              </p:nvSpPr>
              <p:spPr>
                <a:xfrm>
                  <a:off x="2647060" y="512182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4D6C7BCB-DCF4-6682-C8EF-8517BCCD0D68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0410CA69-3BBD-CB3B-91B6-19F93D2E101D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783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11573731" y="0"/>
            <a:ext cx="623061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36EBC0-057A-6125-705F-5E6207910AAB}"/>
              </a:ext>
            </a:extLst>
          </p:cNvPr>
          <p:cNvGrpSpPr/>
          <p:nvPr/>
        </p:nvGrpSpPr>
        <p:grpSpPr>
          <a:xfrm>
            <a:off x="1403779" y="1995594"/>
            <a:ext cx="2886638" cy="2880000"/>
            <a:chOff x="4287411" y="1628999"/>
            <a:chExt cx="3734471" cy="3588232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E08B4B7C-BA48-C8CF-964F-EAC1747161EE}"/>
                </a:ext>
              </a:extLst>
            </p:cNvPr>
            <p:cNvSpPr>
              <a:spLocks/>
            </p:cNvSpPr>
            <p:nvPr/>
          </p:nvSpPr>
          <p:spPr>
            <a:xfrm>
              <a:off x="4295999" y="1628999"/>
              <a:ext cx="3725883" cy="358823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76" name="그래픽 75" descr="오른쪽을 가리키는 검지  단색으로 채워진">
              <a:extLst>
                <a:ext uri="{FF2B5EF4-FFF2-40B4-BE49-F238E27FC236}">
                  <a16:creationId xmlns:a16="http://schemas.microsoft.com/office/drawing/2014/main" id="{F7809325-529B-D8B7-9F73-37B661C3D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765480" y="3525487"/>
              <a:ext cx="1085673" cy="108567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FDD62D-17D7-4A05-B92D-A85C055BE2CC}"/>
                </a:ext>
              </a:extLst>
            </p:cNvPr>
            <p:cNvSpPr txBox="1"/>
            <p:nvPr/>
          </p:nvSpPr>
          <p:spPr>
            <a:xfrm>
              <a:off x="4287411" y="2763412"/>
              <a:ext cx="3725883" cy="153385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54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32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2000" dirty="0"/>
            </a:p>
          </p:txBody>
        </p:sp>
        <p:pic>
          <p:nvPicPr>
            <p:cNvPr id="78" name="그래픽 77" descr="태그 단색으로 채워진">
              <a:extLst>
                <a:ext uri="{FF2B5EF4-FFF2-40B4-BE49-F238E27FC236}">
                  <a16:creationId xmlns:a16="http://schemas.microsoft.com/office/drawing/2014/main" id="{4CE68B0E-911D-EC61-2B93-B62B4C86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638375" y="4053439"/>
              <a:ext cx="825508" cy="825509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612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11573731" y="0"/>
            <a:ext cx="623061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시연영상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4" name="앱 사용 영상-최종_wwGRTl.mp4" descr="앱 사용 영상-최종_wwGRTl.mp4">
            <a:hlinkClick r:id="" action="ppaction://media"/>
            <a:extLst>
              <a:ext uri="{FF2B5EF4-FFF2-40B4-BE49-F238E27FC236}">
                <a16:creationId xmlns:a16="http://schemas.microsoft.com/office/drawing/2014/main" id="{C301721A-28DD-9872-C4C0-58F17D1A3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16" t="595" r="880" b="794"/>
          <a:stretch/>
        </p:blipFill>
        <p:spPr>
          <a:xfrm>
            <a:off x="1451610" y="131694"/>
            <a:ext cx="3497580" cy="65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563527" y="3289039"/>
            <a:ext cx="11628474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279892-5340-17A2-7D6B-A090DBA9C026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D86F2A-FB8F-BA31-C75A-57DD7EEFC5FD}"/>
              </a:ext>
            </a:extLst>
          </p:cNvPr>
          <p:cNvGrpSpPr/>
          <p:nvPr/>
        </p:nvGrpSpPr>
        <p:grpSpPr>
          <a:xfrm>
            <a:off x="1135529" y="2531880"/>
            <a:ext cx="2384911" cy="2160000"/>
            <a:chOff x="4143773" y="1629000"/>
            <a:chExt cx="3725883" cy="320177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137188B-C437-8630-7DEF-81C1F7391A1A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374511" cy="32017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8" name="그래픽 7" descr="오른쪽을 가리키는 검지  단색으로 채워진">
              <a:extLst>
                <a:ext uri="{FF2B5EF4-FFF2-40B4-BE49-F238E27FC236}">
                  <a16:creationId xmlns:a16="http://schemas.microsoft.com/office/drawing/2014/main" id="{46140DE1-536F-C704-2ADD-EE9C6FCE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558460" y="3425802"/>
              <a:ext cx="1085673" cy="10856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8A93E-0DA0-3141-A4FF-ED751AC95D15}"/>
                </a:ext>
              </a:extLst>
            </p:cNvPr>
            <p:cNvSpPr txBox="1"/>
            <p:nvPr/>
          </p:nvSpPr>
          <p:spPr>
            <a:xfrm>
              <a:off x="4143773" y="2485636"/>
              <a:ext cx="3725883" cy="158366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10" name="그래픽 9" descr="태그 단색으로 채워진">
              <a:extLst>
                <a:ext uri="{FF2B5EF4-FFF2-40B4-BE49-F238E27FC236}">
                  <a16:creationId xmlns:a16="http://schemas.microsoft.com/office/drawing/2014/main" id="{776B69DE-9F86-9A3D-FE96-F00B862B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431356" y="3953753"/>
              <a:ext cx="825508" cy="82550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CBB9EF-A1D4-3766-D838-26D231DE80A3}"/>
              </a:ext>
            </a:extLst>
          </p:cNvPr>
          <p:cNvGrpSpPr/>
          <p:nvPr/>
        </p:nvGrpSpPr>
        <p:grpSpPr>
          <a:xfrm>
            <a:off x="3925552" y="2524011"/>
            <a:ext cx="2160000" cy="2159999"/>
            <a:chOff x="4272490" y="1629000"/>
            <a:chExt cx="3725883" cy="360000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9EABA612-AE87-42CF-C372-4B748B395224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600000" cy="360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13" name="그래픽 12" descr="오른쪽을 가리키는 검지  단색으로 채워진">
              <a:extLst>
                <a:ext uri="{FF2B5EF4-FFF2-40B4-BE49-F238E27FC236}">
                  <a16:creationId xmlns:a16="http://schemas.microsoft.com/office/drawing/2014/main" id="{D2BAB784-AC16-0551-064D-A60E20FF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796913" y="3749736"/>
              <a:ext cx="1085672" cy="10856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D93DBB-A179-92A3-F9E6-EB7386505A31}"/>
                </a:ext>
              </a:extLst>
            </p:cNvPr>
            <p:cNvSpPr txBox="1"/>
            <p:nvPr/>
          </p:nvSpPr>
          <p:spPr>
            <a:xfrm>
              <a:off x="4272490" y="2595979"/>
              <a:ext cx="3725883" cy="220573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머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라카노</a:t>
              </a:r>
            </a:p>
            <a:p>
              <a:pPr algn="ctr"/>
              <a:endParaRPr kumimoji="1" lang="ko-Kore-KR" altLang="en-US" sz="3200" dirty="0"/>
            </a:p>
          </p:txBody>
        </p:sp>
        <p:pic>
          <p:nvPicPr>
            <p:cNvPr id="15" name="그래픽 14" descr="태그 단색으로 채워진">
              <a:extLst>
                <a:ext uri="{FF2B5EF4-FFF2-40B4-BE49-F238E27FC236}">
                  <a16:creationId xmlns:a16="http://schemas.microsoft.com/office/drawing/2014/main" id="{ED966011-2AEC-C2CB-0E76-18AAFBA9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669810" y="4277688"/>
              <a:ext cx="825509" cy="82550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3C3A1E-97C4-4A35-48CD-5A6CC27F07A2}"/>
              </a:ext>
            </a:extLst>
          </p:cNvPr>
          <p:cNvGrpSpPr/>
          <p:nvPr/>
        </p:nvGrpSpPr>
        <p:grpSpPr>
          <a:xfrm>
            <a:off x="6572416" y="2531880"/>
            <a:ext cx="2175128" cy="2160000"/>
            <a:chOff x="7193301" y="1280686"/>
            <a:chExt cx="2175128" cy="2160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E168D6E-E95F-3E39-FBD5-432B927D6D05}"/>
                </a:ext>
              </a:extLst>
            </p:cNvPr>
            <p:cNvGrpSpPr/>
            <p:nvPr/>
          </p:nvGrpSpPr>
          <p:grpSpPr>
            <a:xfrm>
              <a:off x="7193301" y="1280686"/>
              <a:ext cx="2175128" cy="2160000"/>
              <a:chOff x="4245836" y="1556807"/>
              <a:chExt cx="3751980" cy="2229037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7A51F27-3A8B-AE22-E17B-E7AE5D2837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71933" y="1556807"/>
                <a:ext cx="3725883" cy="222903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400" dirty="0">
                  <a:latin typeface="Hancom MalangMalang Regular" panose="020F0303000000000000" pitchFamily="34" charset="-127"/>
                  <a:ea typeface="Hancom MalangMalang Regular" panose="020F0303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F2A5D6-B6A3-3784-DBC0-A0C5E721B683}"/>
                  </a:ext>
                </a:extLst>
              </p:cNvPr>
              <p:cNvSpPr txBox="1"/>
              <p:nvPr/>
            </p:nvSpPr>
            <p:spPr>
              <a:xfrm>
                <a:off x="4245836" y="2141679"/>
                <a:ext cx="3725883" cy="1138773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kumimoji="1" lang="ko-Kore-KR" altLang="en-US" sz="4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뭐</a:t>
                </a:r>
                <a:r>
                  <a:rPr kumimoji="1" lang="ko-Kore-KR" altLang="en-US" sz="2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여</a:t>
                </a:r>
              </a:p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1" name="그래픽 20" descr="오른쪽을 가리키는 검지  단색으로 채워진">
              <a:extLst>
                <a:ext uri="{FF2B5EF4-FFF2-40B4-BE49-F238E27FC236}">
                  <a16:creationId xmlns:a16="http://schemas.microsoft.com/office/drawing/2014/main" id="{28FCBA68-CB45-98FC-A807-023D212B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8259208" y="2535352"/>
              <a:ext cx="629676" cy="629676"/>
            </a:xfrm>
            <a:prstGeom prst="rect">
              <a:avLst/>
            </a:prstGeom>
          </p:spPr>
        </p:pic>
        <p:pic>
          <p:nvPicPr>
            <p:cNvPr id="22" name="그래픽 21" descr="태그 단색으로 채워진">
              <a:extLst>
                <a:ext uri="{FF2B5EF4-FFF2-40B4-BE49-F238E27FC236}">
                  <a16:creationId xmlns:a16="http://schemas.microsoft.com/office/drawing/2014/main" id="{EB83D3B9-DE2E-00D9-A26B-CCF8D8F2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8806132" y="2887913"/>
              <a:ext cx="478785" cy="47878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856E9C-B15B-B6EA-7B79-79286C57C15A}"/>
              </a:ext>
            </a:extLst>
          </p:cNvPr>
          <p:cNvGrpSpPr/>
          <p:nvPr/>
        </p:nvGrpSpPr>
        <p:grpSpPr>
          <a:xfrm>
            <a:off x="9308886" y="2514549"/>
            <a:ext cx="2160000" cy="2160000"/>
            <a:chOff x="4208994" y="1556808"/>
            <a:chExt cx="3725883" cy="3600000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79F09572-C318-EA61-CA5D-0E5ED5F5FFE0}"/>
                </a:ext>
              </a:extLst>
            </p:cNvPr>
            <p:cNvSpPr>
              <a:spLocks/>
            </p:cNvSpPr>
            <p:nvPr/>
          </p:nvSpPr>
          <p:spPr>
            <a:xfrm>
              <a:off x="4271935" y="1556808"/>
              <a:ext cx="3600000" cy="3600000"/>
            </a:xfrm>
            <a:prstGeom prst="roundRect">
              <a:avLst/>
            </a:prstGeom>
            <a:solidFill>
              <a:srgbClr val="F2B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26" name="그래픽 25" descr="오른쪽을 가리키는 검지  단색으로 채워진">
              <a:extLst>
                <a:ext uri="{FF2B5EF4-FFF2-40B4-BE49-F238E27FC236}">
                  <a16:creationId xmlns:a16="http://schemas.microsoft.com/office/drawing/2014/main" id="{183C8C4B-2106-3C82-A99A-3D21F00B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865454" y="3578286"/>
              <a:ext cx="1085673" cy="108567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6EA492-048B-96F7-8EC8-EC031B5869F0}"/>
                </a:ext>
              </a:extLst>
            </p:cNvPr>
            <p:cNvSpPr txBox="1"/>
            <p:nvPr/>
          </p:nvSpPr>
          <p:spPr>
            <a:xfrm>
              <a:off x="4208994" y="2923917"/>
              <a:ext cx="3725883" cy="113877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하멘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28" name="그래픽 27" descr="태그 단색으로 채워진">
              <a:extLst>
                <a:ext uri="{FF2B5EF4-FFF2-40B4-BE49-F238E27FC236}">
                  <a16:creationId xmlns:a16="http://schemas.microsoft.com/office/drawing/2014/main" id="{B5A47470-FB93-3A10-3AB2-20BE7EA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738351" y="4106238"/>
              <a:ext cx="825509" cy="8255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A41899-C349-22FE-EE73-ED2E9A64779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24DE99-2B34-E471-B689-8DBFE1532186}"/>
              </a:ext>
            </a:extLst>
          </p:cNvPr>
          <p:cNvSpPr txBox="1"/>
          <p:nvPr/>
        </p:nvSpPr>
        <p:spPr>
          <a:xfrm>
            <a:off x="4216603" y="1425212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전국 확장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4ED07-98F7-7377-1D5C-97F084C4F76A}"/>
              </a:ext>
            </a:extLst>
          </p:cNvPr>
          <p:cNvSpPr txBox="1"/>
          <p:nvPr/>
        </p:nvSpPr>
        <p:spPr>
          <a:xfrm>
            <a:off x="1837752" y="4900958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호남권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F919F-B81B-00AC-7B34-8DB55A997B7B}"/>
              </a:ext>
            </a:extLst>
          </p:cNvPr>
          <p:cNvSpPr txBox="1"/>
          <p:nvPr/>
        </p:nvSpPr>
        <p:spPr>
          <a:xfrm>
            <a:off x="4403677" y="4890632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경상권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417225-8F12-2626-38B4-05827A9A7A18}"/>
              </a:ext>
            </a:extLst>
          </p:cNvPr>
          <p:cNvSpPr txBox="1"/>
          <p:nvPr/>
        </p:nvSpPr>
        <p:spPr>
          <a:xfrm>
            <a:off x="7120894" y="4900958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충청권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6893-1651-B501-BAB6-F39B5E41D6FF}"/>
              </a:ext>
            </a:extLst>
          </p:cNvPr>
          <p:cNvSpPr txBox="1"/>
          <p:nvPr/>
        </p:nvSpPr>
        <p:spPr>
          <a:xfrm>
            <a:off x="9872402" y="4900958"/>
            <a:ext cx="110154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제주권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40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0"/>
            <a:ext cx="12192001" cy="4207362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33105" y="3181618"/>
            <a:ext cx="485276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8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25467-B21E-4123-A68D-E4F6AA80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 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29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3954920" y="0"/>
            <a:ext cx="823707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7239" y="1529293"/>
            <a:ext cx="4624160" cy="1877437"/>
            <a:chOff x="4146866" y="2549659"/>
            <a:chExt cx="4624160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310901" y="2786176"/>
              <a:ext cx="1460125" cy="1212580"/>
              <a:chOff x="6953195" y="2758351"/>
              <a:chExt cx="1570884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953195" y="2758351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810331" y="3333354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59420" y="2883510"/>
            <a:ext cx="3759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노인 일자리 창출과</a:t>
            </a:r>
            <a:endParaRPr kumimoji="1" lang="en-US" altLang="ko-KR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78C7-C1FD-0C03-B1E3-39F9A55ABEAF}"/>
              </a:ext>
            </a:extLst>
          </p:cNvPr>
          <p:cNvSpPr txBox="1"/>
          <p:nvPr/>
        </p:nvSpPr>
        <p:spPr>
          <a:xfrm>
            <a:off x="6270133" y="6052961"/>
            <a:ext cx="333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오아시스 </a:t>
            </a:r>
            <a:r>
              <a:rPr kumimoji="1"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해커톤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코딩인력사무소</a:t>
            </a:r>
            <a:endParaRPr kumimoji="1" lang="ko-Kore-KR" altLang="en-US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B1D40E-2B70-0C35-0506-9775CEF5EA45}"/>
              </a:ext>
            </a:extLst>
          </p:cNvPr>
          <p:cNvGrpSpPr/>
          <p:nvPr/>
        </p:nvGrpSpPr>
        <p:grpSpPr>
          <a:xfrm>
            <a:off x="2432698" y="464381"/>
            <a:ext cx="3073252" cy="6086797"/>
            <a:chOff x="2432698" y="464381"/>
            <a:chExt cx="3073252" cy="6086797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32698" y="464381"/>
              <a:ext cx="3073252" cy="6086797"/>
              <a:chOff x="2432698" y="464381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32698" y="464381"/>
                <a:ext cx="3073252" cy="6086797"/>
                <a:chOff x="2432698" y="464381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32698" y="464381"/>
                  <a:ext cx="3073252" cy="6086797"/>
                  <a:chOff x="2432698" y="464381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32698" y="464381"/>
                    <a:ext cx="3073252" cy="6086797"/>
                    <a:chOff x="2447085" y="537308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  <a:latin typeface="Hancom MalangMalang Regular" panose="020F0303000000000000" pitchFamily="34" charset="-127"/>
                        <a:ea typeface="Hancom MalangMalang Regular" panose="020F0303000000000000" pitchFamily="34" charset="-127"/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47085" y="537308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3854434" y="3425971"/>
                  <a:ext cx="1242311" cy="348662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1000" dirty="0"/>
                    <a:t>지금</a:t>
                  </a:r>
                  <a:r>
                    <a:rPr kumimoji="1" lang="ko-KR" altLang="en-US" sz="1000" dirty="0"/>
                    <a:t> 시작하기</a:t>
                  </a:r>
                  <a:endParaRPr kumimoji="1" lang="ko-Kore-KR" altLang="en-US" sz="10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F6E3B7-7326-2785-F657-7E8D15499AE9}"/>
                </a:ext>
              </a:extLst>
            </p:cNvPr>
            <p:cNvSpPr txBox="1"/>
            <p:nvPr/>
          </p:nvSpPr>
          <p:spPr>
            <a:xfrm>
              <a:off x="2661236" y="88084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비교분석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시연영상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8D0CA-8686-A1AF-8C79-E7EE1A2E0C0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도입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885D2-2E78-24A9-7178-A5308AE9E2E1}"/>
              </a:ext>
            </a:extLst>
          </p:cNvPr>
          <p:cNvSpPr txBox="1"/>
          <p:nvPr/>
        </p:nvSpPr>
        <p:spPr>
          <a:xfrm>
            <a:off x="865999" y="3087666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Data Labeling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92572-3088-54CC-11D6-483CCB416503}"/>
              </a:ext>
            </a:extLst>
          </p:cNvPr>
          <p:cNvSpPr txBox="1"/>
          <p:nvPr/>
        </p:nvSpPr>
        <p:spPr>
          <a:xfrm>
            <a:off x="1039664" y="3756676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인공지능을 똑똑하게 만드는 작업</a:t>
            </a:r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3964C0-AF61-A132-8436-D1105DB21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925" y="522968"/>
            <a:ext cx="6358374" cy="5889181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0FC0475F-9CEF-0E5F-14E2-5E4E2BCED109}"/>
              </a:ext>
            </a:extLst>
          </p:cNvPr>
          <p:cNvSpPr/>
          <p:nvPr/>
        </p:nvSpPr>
        <p:spPr>
          <a:xfrm>
            <a:off x="5560827" y="946296"/>
            <a:ext cx="4167963" cy="531630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4E3A1519-F0D3-292F-17D9-F24E3F42D30B}"/>
              </a:ext>
            </a:extLst>
          </p:cNvPr>
          <p:cNvSpPr/>
          <p:nvPr/>
        </p:nvSpPr>
        <p:spPr>
          <a:xfrm>
            <a:off x="9693349" y="5415537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D085564-8FDE-8395-E44F-5C6C7E5D09D3}"/>
              </a:ext>
            </a:extLst>
          </p:cNvPr>
          <p:cNvSpPr/>
          <p:nvPr/>
        </p:nvSpPr>
        <p:spPr>
          <a:xfrm>
            <a:off x="5560827" y="5880518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D975422-72B0-E701-ABB0-D180CAF3C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77181"/>
              </p:ext>
            </p:extLst>
          </p:nvPr>
        </p:nvGraphicFramePr>
        <p:xfrm>
          <a:off x="1003707" y="988827"/>
          <a:ext cx="5737336" cy="4537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DEB268-AC1C-D3BB-5CC3-E81472607CBE}"/>
              </a:ext>
            </a:extLst>
          </p:cNvPr>
          <p:cNvGrpSpPr/>
          <p:nvPr/>
        </p:nvGrpSpPr>
        <p:grpSpPr>
          <a:xfrm>
            <a:off x="1069824" y="967566"/>
            <a:ext cx="5737336" cy="4920326"/>
            <a:chOff x="3753852" y="301224"/>
            <a:chExt cx="8127999" cy="6001632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0A2EBCFB-4BB8-4F19-0681-7FC98122D9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23917174"/>
                </p:ext>
              </p:extLst>
            </p:nvPr>
          </p:nvGraphicFramePr>
          <p:xfrm>
            <a:off x="3753852" y="301224"/>
            <a:ext cx="8127999" cy="60016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사각형: 둥근 모서리 9">
              <a:extLst>
                <a:ext uri="{FF2B5EF4-FFF2-40B4-BE49-F238E27FC236}">
                  <a16:creationId xmlns:a16="http://schemas.microsoft.com/office/drawing/2014/main" id="{B0A51B16-E3A4-A98D-96D7-E116BF076044}"/>
                </a:ext>
              </a:extLst>
            </p:cNvPr>
            <p:cNvSpPr/>
            <p:nvPr/>
          </p:nvSpPr>
          <p:spPr>
            <a:xfrm>
              <a:off x="9117337" y="1086575"/>
              <a:ext cx="2306160" cy="475129"/>
            </a:xfrm>
            <a:prstGeom prst="roundRect">
              <a:avLst/>
            </a:prstGeom>
            <a:solidFill>
              <a:srgbClr val="2F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초고령</a:t>
              </a:r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사회</a:t>
              </a:r>
            </a:p>
          </p:txBody>
        </p:sp>
        <p:sp>
          <p:nvSpPr>
            <p:cNvPr id="8" name="사각형: 둥근 모서리 10">
              <a:extLst>
                <a:ext uri="{FF2B5EF4-FFF2-40B4-BE49-F238E27FC236}">
                  <a16:creationId xmlns:a16="http://schemas.microsoft.com/office/drawing/2014/main" id="{A3DAB658-31D7-DF96-B74C-AD8FE54BE723}"/>
                </a:ext>
              </a:extLst>
            </p:cNvPr>
            <p:cNvSpPr/>
            <p:nvPr/>
          </p:nvSpPr>
          <p:spPr>
            <a:xfrm>
              <a:off x="4088292" y="1086575"/>
              <a:ext cx="2393577" cy="4751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고령화 사회</a:t>
              </a: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6A669C3C-03DD-330C-4EC1-0D5AF9184677}"/>
                </a:ext>
              </a:extLst>
            </p:cNvPr>
            <p:cNvSpPr/>
            <p:nvPr/>
          </p:nvSpPr>
          <p:spPr>
            <a:xfrm>
              <a:off x="6639359" y="1086575"/>
              <a:ext cx="2306160" cy="475129"/>
            </a:xfrm>
            <a:prstGeom prst="roundRect">
              <a:avLst/>
            </a:prstGeom>
            <a:solidFill>
              <a:srgbClr val="9E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 사회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849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6E60-E1D7-BC28-5FD8-E24A58072932}"/>
              </a:ext>
            </a:extLst>
          </p:cNvPr>
          <p:cNvSpPr txBox="1"/>
          <p:nvPr/>
        </p:nvSpPr>
        <p:spPr>
          <a:xfrm>
            <a:off x="4203559" y="1536174"/>
            <a:ext cx="37136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노인이 해야만 하는 이유 제시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</a:t>
            </a:r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기존 노인 직업과의 수익성 대비</a:t>
            </a:r>
            <a:endParaRPr kumimoji="1" lang="en-US" altLang="ko-KR" sz="40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99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F5E3FD-ACA3-AFDF-2729-7895411F5CA4}"/>
              </a:ext>
            </a:extLst>
          </p:cNvPr>
          <p:cNvGrpSpPr/>
          <p:nvPr/>
        </p:nvGrpSpPr>
        <p:grpSpPr>
          <a:xfrm>
            <a:off x="877886" y="2722001"/>
            <a:ext cx="4459120" cy="1692771"/>
            <a:chOff x="4146866" y="2641991"/>
            <a:chExt cx="4459120" cy="16927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9E19FA1-7E44-380A-035A-B8EDE03090C5}"/>
                </a:ext>
              </a:extLst>
            </p:cNvPr>
            <p:cNvGrpSpPr/>
            <p:nvPr/>
          </p:nvGrpSpPr>
          <p:grpSpPr>
            <a:xfrm>
              <a:off x="7145862" y="2792268"/>
              <a:ext cx="1460124" cy="1212580"/>
              <a:chOff x="6775636" y="2764826"/>
              <a:chExt cx="1570883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777FA6D-7D98-F985-0FF4-166B9E6A7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775636" y="2764826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1733B74E-2915-F815-D12A-405E66F4B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632771" y="3339829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6BB8E8-ADC3-F6DF-8843-48CE85FD5038}"/>
                </a:ext>
              </a:extLst>
            </p:cNvPr>
            <p:cNvSpPr txBox="1"/>
            <p:nvPr/>
          </p:nvSpPr>
          <p:spPr>
            <a:xfrm>
              <a:off x="4146866" y="2641991"/>
              <a:ext cx="3725883" cy="169277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7200" dirty="0">
                  <a:solidFill>
                    <a:srgbClr val="9EC3E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400" dirty="0">
                  <a:solidFill>
                    <a:srgbClr val="9EC3E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200" dirty="0">
                <a:solidFill>
                  <a:srgbClr val="9EC3E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558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2557793" y="3289039"/>
            <a:ext cx="9634207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89C0AF-0FCF-C937-7CC3-FB240A8A6807}"/>
              </a:ext>
            </a:extLst>
          </p:cNvPr>
          <p:cNvSpPr txBox="1"/>
          <p:nvPr/>
        </p:nvSpPr>
        <p:spPr>
          <a:xfrm>
            <a:off x="4464650" y="3879284"/>
            <a:ext cx="516955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UI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보편적인 사용성을 추구한다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처리한 동작을 쉽게 되돌릴 수 있도록 한다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등등 미정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E1494F05-3DF1-6499-39FE-FB533CD2C63F}"/>
              </a:ext>
            </a:extLst>
          </p:cNvPr>
          <p:cNvGrpSpPr/>
          <p:nvPr/>
        </p:nvGrpSpPr>
        <p:grpSpPr>
          <a:xfrm>
            <a:off x="1091682" y="458380"/>
            <a:ext cx="3004861" cy="6069945"/>
            <a:chOff x="1091682" y="458380"/>
            <a:chExt cx="3004861" cy="6069945"/>
          </a:xfrm>
        </p:grpSpPr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36BDFBB1-D330-5995-E559-C8B8D3988F95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037" name="그룹 1036">
                <a:extLst>
                  <a:ext uri="{FF2B5EF4-FFF2-40B4-BE49-F238E27FC236}">
                    <a16:creationId xmlns:a16="http://schemas.microsoft.com/office/drawing/2014/main" id="{9343D315-EB50-200B-7636-F597BFC399C0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040" name="그룹 1039">
                  <a:extLst>
                    <a:ext uri="{FF2B5EF4-FFF2-40B4-BE49-F238E27FC236}">
                      <a16:creationId xmlns:a16="http://schemas.microsoft.com/office/drawing/2014/main" id="{027C0AC1-C57D-455A-810F-9955EC3F26BD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56FE859B-F46A-0358-42F7-AF909228C6D7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055" name="그룹 1054">
                      <a:extLst>
                        <a:ext uri="{FF2B5EF4-FFF2-40B4-BE49-F238E27FC236}">
                          <a16:creationId xmlns:a16="http://schemas.microsoft.com/office/drawing/2014/main" id="{D6594BF9-4852-43EC-5654-E023A522B4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058" name="모서리가 둥근 직사각형 1057">
                        <a:extLst>
                          <a:ext uri="{FF2B5EF4-FFF2-40B4-BE49-F238E27FC236}">
                            <a16:creationId xmlns:a16="http://schemas.microsoft.com/office/drawing/2014/main" id="{BAA1038D-AF35-76F9-015D-6E85367531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59" name="그래픽 10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FB47FE6E-65E5-AA78-8F29-1D5F8898C1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0" name="직사각형 1059">
                        <a:extLst>
                          <a:ext uri="{FF2B5EF4-FFF2-40B4-BE49-F238E27FC236}">
                            <a16:creationId xmlns:a16="http://schemas.microsoft.com/office/drawing/2014/main" id="{7A907826-0A37-1F1C-5574-956B18B6A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061" name="그래픽 1060" descr="태그 단색으로 채워진">
                        <a:extLst>
                          <a:ext uri="{FF2B5EF4-FFF2-40B4-BE49-F238E27FC236}">
                            <a16:creationId xmlns:a16="http://schemas.microsoft.com/office/drawing/2014/main" id="{13406E3C-F777-090D-6B14-F1569B4AA1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2" name="TextBox 1061">
                        <a:extLst>
                          <a:ext uri="{FF2B5EF4-FFF2-40B4-BE49-F238E27FC236}">
                            <a16:creationId xmlns:a16="http://schemas.microsoft.com/office/drawing/2014/main" id="{2526FFE6-D939-FF75-21D5-73BAAADE29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1063" name="TextBox 1062">
                        <a:extLst>
                          <a:ext uri="{FF2B5EF4-FFF2-40B4-BE49-F238E27FC236}">
                            <a16:creationId xmlns:a16="http://schemas.microsoft.com/office/drawing/2014/main" id="{64D21F13-F86B-D496-4612-70C95987B8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1064" name="모서리가 둥근 직사각형 1063">
                        <a:extLst>
                          <a:ext uri="{FF2B5EF4-FFF2-40B4-BE49-F238E27FC236}">
                            <a16:creationId xmlns:a16="http://schemas.microsoft.com/office/drawing/2014/main" id="{3DFB3CCE-5317-804B-8B14-22C9BBC1B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65" name="그림 10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AD962D4-14D4-8DC4-08F1-10AFB7E332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056" name="TextBox 1055">
                      <a:extLst>
                        <a:ext uri="{FF2B5EF4-FFF2-40B4-BE49-F238E27FC236}">
                          <a16:creationId xmlns:a16="http://schemas.microsoft.com/office/drawing/2014/main" id="{A379B150-6CD5-6393-754F-9331F41E9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057" name="직선 화살표 연결선 1056">
                      <a:extLst>
                        <a:ext uri="{FF2B5EF4-FFF2-40B4-BE49-F238E27FC236}">
                          <a16:creationId xmlns:a16="http://schemas.microsoft.com/office/drawing/2014/main" id="{36BA4321-ADEC-3913-3C59-3A470722F4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045" name="그래픽 1044" descr="사용자 단색으로 채워진">
                    <a:extLst>
                      <a:ext uri="{FF2B5EF4-FFF2-40B4-BE49-F238E27FC236}">
                        <a16:creationId xmlns:a16="http://schemas.microsoft.com/office/drawing/2014/main" id="{EEA0EFA5-9A7C-E0FA-DA7B-45BF6282E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6" name="그래픽 1045" descr="체크리스트 단색으로 채워진">
                    <a:extLst>
                      <a:ext uri="{FF2B5EF4-FFF2-40B4-BE49-F238E27FC236}">
                        <a16:creationId xmlns:a16="http://schemas.microsoft.com/office/drawing/2014/main" id="{C35E9B49-C6D9-EE88-1FCB-0BE5990B60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7" name="그래픽 1046" descr="돋보기 단색으로 채워진">
                    <a:extLst>
                      <a:ext uri="{FF2B5EF4-FFF2-40B4-BE49-F238E27FC236}">
                        <a16:creationId xmlns:a16="http://schemas.microsoft.com/office/drawing/2014/main" id="{91098133-DFE6-CC56-2B28-8EF131AD7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8" name="그래픽 1047" descr="주택 단색으로 채워진">
                    <a:extLst>
                      <a:ext uri="{FF2B5EF4-FFF2-40B4-BE49-F238E27FC236}">
                        <a16:creationId xmlns:a16="http://schemas.microsoft.com/office/drawing/2014/main" id="{278E7760-C958-86B8-2C1B-DFD854CED8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049" name="TextBox 1048">
                    <a:extLst>
                      <a:ext uri="{FF2B5EF4-FFF2-40B4-BE49-F238E27FC236}">
                        <a16:creationId xmlns:a16="http://schemas.microsoft.com/office/drawing/2014/main" id="{E4820774-8D9D-A82D-A921-94A02045B039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A7B5D645-0686-0D2F-5D20-463A2566747E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5AE2AB7D-4564-C6DE-5D30-C6E7399A29F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D9A6EA92-DD9A-0F41-1E79-55AEE977502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3" name="모서리가 둥근 직사각형 1052">
                    <a:extLst>
                      <a:ext uri="{FF2B5EF4-FFF2-40B4-BE49-F238E27FC236}">
                        <a16:creationId xmlns:a16="http://schemas.microsoft.com/office/drawing/2014/main" id="{A5F5D060-E8BA-D774-FE94-D29C7A926498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E8AC1B12-AD8F-B06F-016E-5310F6AABBA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041" name="직선 화살표 연결선 1040">
                  <a:extLst>
                    <a:ext uri="{FF2B5EF4-FFF2-40B4-BE49-F238E27FC236}">
                      <a16:creationId xmlns:a16="http://schemas.microsoft.com/office/drawing/2014/main" id="{42B05E01-EAB0-1EF6-5E25-3A85FA1E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ABE9BA3A-9CAA-99B0-A630-FEF38D339C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3" name="모서리가 둥근 직사각형 1042">
                  <a:extLst>
                    <a:ext uri="{FF2B5EF4-FFF2-40B4-BE49-F238E27FC236}">
                      <a16:creationId xmlns:a16="http://schemas.microsoft.com/office/drawing/2014/main" id="{F4366FDF-02A7-F53B-8903-94C33D267824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F875EDEC-79D6-DDC8-1518-37A5F28921F3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B70BBEF-1FF5-0B20-E3D7-4B20FE60C6DC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255CC4D5-5F9A-33E0-84FC-F12593DBCD62}"/>
              </a:ext>
            </a:extLst>
          </p:cNvPr>
          <p:cNvSpPr txBox="1"/>
          <p:nvPr/>
        </p:nvSpPr>
        <p:spPr>
          <a:xfrm>
            <a:off x="4464650" y="2530007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 고령자인가</a:t>
            </a:r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467</Words>
  <Application>Microsoft Macintosh PowerPoint</Application>
  <PresentationFormat>와이드스크린</PresentationFormat>
  <Paragraphs>236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KOPUBWORLDDOTUM_PRO MEDIUM</vt:lpstr>
      <vt:lpstr>Gmarket Sans Bold</vt:lpstr>
      <vt:lpstr>Hancom MalangMalang Regular</vt:lpstr>
      <vt:lpstr>KoPubWorldDotum_Pro Bold</vt:lpstr>
      <vt:lpstr>Malgun Gothic</vt:lpstr>
      <vt:lpstr>G마켓 산스 Bold</vt:lpstr>
      <vt:lpstr>Calibri</vt:lpstr>
      <vt:lpstr>KOPUBWORLDDOTUM_PRO MEDIUM</vt:lpstr>
      <vt:lpstr>Arial</vt:lpstr>
      <vt:lpstr>KOPUBWORLDDOTUM_PRO LIGHT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나유경</cp:lastModifiedBy>
  <cp:revision>40</cp:revision>
  <dcterms:created xsi:type="dcterms:W3CDTF">2022-07-19T13:16:38Z</dcterms:created>
  <dcterms:modified xsi:type="dcterms:W3CDTF">2022-07-20T16:21:00Z</dcterms:modified>
</cp:coreProperties>
</file>